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Slab"/>
      <p:regular r:id="rId21"/>
      <p:bold r:id="rId22"/>
    </p:embeddedFont>
    <p:embeddedFont>
      <p:font typeface="Oxygen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Slab-bold.fntdata"/><Relationship Id="rId21" Type="http://schemas.openxmlformats.org/officeDocument/2006/relationships/font" Target="fonts/RobotoSlab-regular.fntdata"/><Relationship Id="rId24" Type="http://schemas.openxmlformats.org/officeDocument/2006/relationships/font" Target="fonts/Oxygen-bold.fntdata"/><Relationship Id="rId23" Type="http://schemas.openxmlformats.org/officeDocument/2006/relationships/font" Target="fonts/Oxyge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jp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gif>
</file>

<file path=ppt/media/image5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b9802ab9a9_0_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b9802ab9a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cluster 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b9802ab9a9_0_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b9802ab9a9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mapas ver </a:t>
            </a:r>
            <a:r>
              <a:rPr lang="en"/>
              <a:t>cómo</a:t>
            </a:r>
            <a:r>
              <a:rPr lang="en"/>
              <a:t> repartir los 5 mapas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9802ab9a9_1_1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b9802ab9a9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mapas ver cómo repartir los 5 mapas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b9802ab9a9_1_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b9802ab9a9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mapas ver cómo repartir los 5 mapas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b9802ab9a9_1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b9802ab9a9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 habia datasets completos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La api de la Aemet no está estandarizada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Poca documentacion de la api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Diferencia del numero de estaciones (missing values) no hay consistencia en el número de estaciónes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Falta de conocimientos sobre meteorología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Improvements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Haber empezado con más conocimientos sobre climatologia para poder ponderar el clustering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 estan todas las estaciónes conectadas con la AMET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Este clustering mejorar con el tiempo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b9802ab9a9_1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b9802ab9a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mapas ver cómo repartir los 5 mapas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b27865e0c1_5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b27865e0c1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CONTAR TODO LO QUE VAMOS A HACER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 AND VICTOR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vENTA DE HUMO DEL CAMBIO CLIMATICO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MEDIR EL CLIMA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b9802ab9a9_1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b9802ab9a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TODOS LOS PROBLEMAS Y PASOS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4188e984b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4188e984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EXPLICAR AQUI LOS PASOS QUE HEMOS IDO HACIENDO PARA SACAR LOS DATOS EN CLARO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b27865e0c1_5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b27865e0c1_5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afa6ec43df_3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afa6ec43df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b9802ab9a9_0_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b9802ab9a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Insertar imagen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7650" y="2626031"/>
            <a:ext cx="9144000" cy="18867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19175" y="2963363"/>
            <a:ext cx="65982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0" y="4265975"/>
            <a:ext cx="9197400" cy="883431"/>
            <a:chOff x="0" y="5687967"/>
            <a:chExt cx="9197400" cy="1177908"/>
          </a:xfrm>
        </p:grpSpPr>
        <p:sp>
          <p:nvSpPr>
            <p:cNvPr id="13" name="Google Shape;13;p2"/>
            <p:cNvSpPr/>
            <p:nvPr/>
          </p:nvSpPr>
          <p:spPr>
            <a:xfrm>
              <a:off x="0" y="5948175"/>
              <a:ext cx="9197400" cy="91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18800" y="5687967"/>
              <a:ext cx="457800" cy="3363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(leaf)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2257426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8" name="Google Shape;68;p11"/>
          <p:cNvSpPr txBox="1"/>
          <p:nvPr>
            <p:ph idx="2" type="body"/>
          </p:nvPr>
        </p:nvSpPr>
        <p:spPr>
          <a:xfrm>
            <a:off x="4414202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9" name="Google Shape;69;p11"/>
          <p:cNvSpPr txBox="1"/>
          <p:nvPr>
            <p:ph idx="3" type="body"/>
          </p:nvPr>
        </p:nvSpPr>
        <p:spPr>
          <a:xfrm>
            <a:off x="6570979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0" name="Google Shape;70;p11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1"/>
          <p:cNvPicPr preferRelativeResize="0"/>
          <p:nvPr/>
        </p:nvPicPr>
        <p:blipFill rotWithShape="1">
          <a:blip r:embed="rId2">
            <a:alphaModFix/>
          </a:blip>
          <a:srcRect b="29557" l="5767" r="0" t="29553"/>
          <a:stretch/>
        </p:blipFill>
        <p:spPr>
          <a:xfrm flipH="1" rot="10800000">
            <a:off x="0" y="644575"/>
            <a:ext cx="1943100" cy="8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(sea)">
  <p:cSld name="TITLE_AND_TWO_COLUMNS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idx="1" type="body"/>
          </p:nvPr>
        </p:nvSpPr>
        <p:spPr>
          <a:xfrm>
            <a:off x="2257426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6" name="Google Shape;76;p12"/>
          <p:cNvSpPr txBox="1"/>
          <p:nvPr>
            <p:ph idx="2" type="body"/>
          </p:nvPr>
        </p:nvSpPr>
        <p:spPr>
          <a:xfrm>
            <a:off x="4414202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7" name="Google Shape;77;p12"/>
          <p:cNvSpPr txBox="1"/>
          <p:nvPr>
            <p:ph idx="3" type="body"/>
          </p:nvPr>
        </p:nvSpPr>
        <p:spPr>
          <a:xfrm>
            <a:off x="6570979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8" name="Google Shape;78;p12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ea, Ocean, Infinity, Wide," id="80" name="Google Shape;80;p12"/>
          <p:cNvPicPr preferRelativeResize="0"/>
          <p:nvPr/>
        </p:nvPicPr>
        <p:blipFill rotWithShape="1">
          <a:blip r:embed="rId2">
            <a:alphaModFix/>
          </a:blip>
          <a:srcRect b="28536" l="14499" r="47082" t="41827"/>
          <a:stretch/>
        </p:blipFill>
        <p:spPr>
          <a:xfrm>
            <a:off x="0" y="644600"/>
            <a:ext cx="1943101" cy="84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(sky)">
  <p:cSld name="TITLE_AND_TWO_COLUMNS_1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2257426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4414202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5" name="Google Shape;85;p13"/>
          <p:cNvSpPr txBox="1"/>
          <p:nvPr>
            <p:ph idx="3" type="body"/>
          </p:nvPr>
        </p:nvSpPr>
        <p:spPr>
          <a:xfrm>
            <a:off x="6570979" y="1864519"/>
            <a:ext cx="20517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lat land, big sky, Wicken Fen" id="88" name="Google Shape;88;p13"/>
          <p:cNvPicPr preferRelativeResize="0"/>
          <p:nvPr/>
        </p:nvPicPr>
        <p:blipFill rotWithShape="1">
          <a:blip r:embed="rId2">
            <a:alphaModFix/>
          </a:blip>
          <a:srcRect b="32459" l="20350" r="33752" t="27743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format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4345650" y="47498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</a:lstStyle>
          <a:p/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4345650" y="47498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APTION_ONLY_1">
    <p:bg>
      <p:bgPr>
        <a:solidFill>
          <a:schemeClr val="l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4345650" y="47498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leaf)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8EC641">
              <a:alpha val="84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ky)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689EE1">
              <a:alpha val="8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rgbClr val="FFFFFF"/>
                </a:solidFill>
              </a:defRPr>
            </a:lvl1pPr>
            <a:lvl2pPr lvl="1" rtl="0" algn="ctr">
              <a:buNone/>
              <a:defRPr>
                <a:solidFill>
                  <a:srgbClr val="FFFFFF"/>
                </a:solidFill>
              </a:defRPr>
            </a:lvl2pPr>
            <a:lvl3pPr lvl="2" rtl="0" algn="ctr">
              <a:buNone/>
              <a:defRPr>
                <a:solidFill>
                  <a:srgbClr val="FFFFFF"/>
                </a:solidFill>
              </a:defRPr>
            </a:lvl3pPr>
            <a:lvl4pPr lvl="3" rtl="0" algn="ctr">
              <a:buNone/>
              <a:defRPr>
                <a:solidFill>
                  <a:srgbClr val="FFFFFF"/>
                </a:solidFill>
              </a:defRPr>
            </a:lvl4pPr>
            <a:lvl5pPr lvl="4" rtl="0" algn="ctr">
              <a:buNone/>
              <a:defRPr>
                <a:solidFill>
                  <a:srgbClr val="FFFFFF"/>
                </a:solidFill>
              </a:defRPr>
            </a:lvl5pPr>
            <a:lvl6pPr lvl="5" rtl="0" algn="ctr">
              <a:buNone/>
              <a:defRPr>
                <a:solidFill>
                  <a:srgbClr val="FFFFFF"/>
                </a:solidFill>
              </a:defRPr>
            </a:lvl6pPr>
            <a:lvl7pPr lvl="6" rtl="0" algn="ctr">
              <a:buNone/>
              <a:defRPr>
                <a:solidFill>
                  <a:srgbClr val="FFFFFF"/>
                </a:solidFill>
              </a:defRPr>
            </a:lvl7pPr>
            <a:lvl8pPr lvl="7" rtl="0" algn="ctr">
              <a:buNone/>
              <a:defRPr>
                <a:solidFill>
                  <a:srgbClr val="FFFFFF"/>
                </a:solidFill>
              </a:defRPr>
            </a:lvl8pPr>
            <a:lvl9pPr lvl="8" rtl="0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ea)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539EB9">
              <a:alpha val="8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12" type="sldNum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rgbClr val="FFFFFF"/>
                </a:solidFill>
              </a:defRPr>
            </a:lvl1pPr>
            <a:lvl2pPr lvl="1" rtl="0" algn="ctr">
              <a:buNone/>
              <a:defRPr>
                <a:solidFill>
                  <a:srgbClr val="FFFFFF"/>
                </a:solidFill>
              </a:defRPr>
            </a:lvl2pPr>
            <a:lvl3pPr lvl="2" rtl="0" algn="ctr">
              <a:buNone/>
              <a:defRPr>
                <a:solidFill>
                  <a:srgbClr val="FFFFFF"/>
                </a:solidFill>
              </a:defRPr>
            </a:lvl3pPr>
            <a:lvl4pPr lvl="3" rtl="0" algn="ctr">
              <a:buNone/>
              <a:defRPr>
                <a:solidFill>
                  <a:srgbClr val="FFFFFF"/>
                </a:solidFill>
              </a:defRPr>
            </a:lvl4pPr>
            <a:lvl5pPr lvl="4" rtl="0" algn="ctr">
              <a:buNone/>
              <a:defRPr>
                <a:solidFill>
                  <a:srgbClr val="FFFFFF"/>
                </a:solidFill>
              </a:defRPr>
            </a:lvl5pPr>
            <a:lvl6pPr lvl="5" rtl="0" algn="ctr">
              <a:buNone/>
              <a:defRPr>
                <a:solidFill>
                  <a:srgbClr val="FFFFFF"/>
                </a:solidFill>
              </a:defRPr>
            </a:lvl6pPr>
            <a:lvl7pPr lvl="6" rtl="0" algn="ctr">
              <a:buNone/>
              <a:defRPr>
                <a:solidFill>
                  <a:srgbClr val="FFFFFF"/>
                </a:solidFill>
              </a:defRPr>
            </a:lvl7pPr>
            <a:lvl8pPr lvl="7" rtl="0" algn="ctr">
              <a:buNone/>
              <a:defRPr>
                <a:solidFill>
                  <a:srgbClr val="FFFFFF"/>
                </a:solidFill>
              </a:defRPr>
            </a:lvl8pPr>
            <a:lvl9pPr lvl="8" rtl="0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7650" y="1742525"/>
            <a:ext cx="9159300" cy="3400975"/>
          </a:xfrm>
          <a:custGeom>
            <a:rect b="b" l="l" r="r" t="t"/>
            <a:pathLst>
              <a:path extrusionOk="0" h="136039" w="366372">
                <a:moveTo>
                  <a:pt x="0" y="255"/>
                </a:moveTo>
                <a:lnTo>
                  <a:pt x="0" y="136039"/>
                </a:lnTo>
                <a:lnTo>
                  <a:pt x="366372" y="136039"/>
                </a:lnTo>
                <a:lnTo>
                  <a:pt x="366372" y="255"/>
                </a:lnTo>
                <a:lnTo>
                  <a:pt x="54110" y="0"/>
                </a:lnTo>
                <a:lnTo>
                  <a:pt x="45720" y="10462"/>
                </a:lnTo>
                <a:lnTo>
                  <a:pt x="36991" y="61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884073" y="2166312"/>
            <a:ext cx="56601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884073" y="3411563"/>
            <a:ext cx="5660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rgbClr val="FFFFFF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8304" l="0" r="0" t="8313"/>
          <a:stretch/>
        </p:blipFill>
        <p:spPr>
          <a:xfrm rot="-5400000">
            <a:off x="3554205" y="454046"/>
            <a:ext cx="2035624" cy="112753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008250" y="1152569"/>
            <a:ext cx="1127700" cy="8832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624650" y="2161800"/>
            <a:ext cx="58947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◍"/>
              <a:defRPr i="1">
                <a:solidFill>
                  <a:schemeClr val="dk2"/>
                </a:solidFill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i="1">
                <a:solidFill>
                  <a:schemeClr val="dk2"/>
                </a:solidFill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i="1">
                <a:solidFill>
                  <a:schemeClr val="dk2"/>
                </a:solidFill>
              </a:defRPr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i="1">
                <a:solidFill>
                  <a:schemeClr val="dk2"/>
                </a:solidFill>
              </a:defRPr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i="1">
                <a:solidFill>
                  <a:schemeClr val="dk2"/>
                </a:solidFill>
              </a:defRPr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i="1">
                <a:solidFill>
                  <a:schemeClr val="dk2"/>
                </a:solidFill>
              </a:defRPr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i="1">
                <a:solidFill>
                  <a:schemeClr val="dk2"/>
                </a:solidFill>
              </a:defRPr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i="1">
                <a:solidFill>
                  <a:schemeClr val="dk2"/>
                </a:solidFill>
              </a:defRPr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i="1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/>
        </p:nvSpPr>
        <p:spPr>
          <a:xfrm>
            <a:off x="3593400" y="1074648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9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4345650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(leaf)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◍"/>
              <a:defRPr sz="24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29557" l="5767" r="0" t="29553"/>
          <a:stretch/>
        </p:blipFill>
        <p:spPr>
          <a:xfrm flipH="1" rot="10800000">
            <a:off x="0" y="644575"/>
            <a:ext cx="1943100" cy="8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(sea)">
  <p:cSld name="TITLE_AND_BODY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Char char="◍"/>
              <a:defRPr sz="24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pic>
        <p:nvPicPr>
          <p:cNvPr descr="Sea, Ocean, Infinity, Wide," id="36" name="Google Shape;36;p6"/>
          <p:cNvPicPr preferRelativeResize="0"/>
          <p:nvPr/>
        </p:nvPicPr>
        <p:blipFill rotWithShape="1">
          <a:blip r:embed="rId2">
            <a:alphaModFix/>
          </a:blip>
          <a:srcRect b="28536" l="14499" r="47082" t="41827"/>
          <a:stretch/>
        </p:blipFill>
        <p:spPr>
          <a:xfrm>
            <a:off x="0" y="644600"/>
            <a:ext cx="1943101" cy="84307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(sky)">
  <p:cSld name="TITLE_AND_BODY_1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◍"/>
              <a:defRPr sz="24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pic>
        <p:nvPicPr>
          <p:cNvPr descr="Flat land, big sky, Wicken Fen" id="42" name="Google Shape;42;p7"/>
          <p:cNvPicPr preferRelativeResize="0"/>
          <p:nvPr/>
        </p:nvPicPr>
        <p:blipFill rotWithShape="1">
          <a:blip r:embed="rId2">
            <a:alphaModFix/>
          </a:blip>
          <a:srcRect b="32459" l="20350" r="33752" t="27743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 (leaf)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29557" l="5767" r="0" t="29553"/>
          <a:stretch/>
        </p:blipFill>
        <p:spPr>
          <a:xfrm flipH="1" rot="10800000">
            <a:off x="0" y="644575"/>
            <a:ext cx="1943100" cy="8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 (sea)">
  <p:cSld name="TITLE_AND_TWO_COLUMNS_2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◍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◍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ea, Ocean, Infinity, Wide," id="57" name="Google Shape;57;p9"/>
          <p:cNvPicPr preferRelativeResize="0"/>
          <p:nvPr/>
        </p:nvPicPr>
        <p:blipFill rotWithShape="1">
          <a:blip r:embed="rId2">
            <a:alphaModFix/>
          </a:blip>
          <a:srcRect b="28536" l="14499" r="47082" t="41827"/>
          <a:stretch/>
        </p:blipFill>
        <p:spPr>
          <a:xfrm>
            <a:off x="0" y="644600"/>
            <a:ext cx="1943101" cy="84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 (sky)">
  <p:cSld name="TITLE_AND_TWO_COLUMNS_2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fmla="val 2218" name="adj1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◍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◍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lat land, big sky, Wicken Fen" id="64" name="Google Shape;64;p10"/>
          <p:cNvPicPr preferRelativeResize="0"/>
          <p:nvPr/>
        </p:nvPicPr>
        <p:blipFill rotWithShape="1">
          <a:blip r:embed="rId2">
            <a:alphaModFix/>
          </a:blip>
          <a:srcRect b="32459" l="20350" r="33752" t="27743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Slab"/>
              <a:buNone/>
              <a:defRPr b="1" sz="24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b="1" sz="24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◍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"/>
              <a:buChar char="○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"/>
              <a:buChar char="■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14.png"/><Relationship Id="rId5" Type="http://schemas.openxmlformats.org/officeDocument/2006/relationships/image" Target="../media/image20.png"/><Relationship Id="rId6" Type="http://schemas.openxmlformats.org/officeDocument/2006/relationships/image" Target="../media/image22.png"/><Relationship Id="rId7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32.png"/><Relationship Id="rId5" Type="http://schemas.openxmlformats.org/officeDocument/2006/relationships/image" Target="../media/image31.png"/><Relationship Id="rId6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562305" y="421825"/>
            <a:ext cx="7360500" cy="171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of the different climates in Spain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5122275" y="3226175"/>
            <a:ext cx="3976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Carlos Alcala Yepes</a:t>
            </a:r>
            <a:endParaRPr sz="20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Francesc Folch Company</a:t>
            </a:r>
            <a:endParaRPr sz="20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Victor Corral Martinez</a:t>
            </a:r>
            <a:endParaRPr sz="20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Cluster result</a:t>
            </a:r>
            <a:endParaRPr sz="2400"/>
          </a:p>
        </p:txBody>
      </p:sp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6868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75" y="912538"/>
            <a:ext cx="2880903" cy="1474412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8" name="Google Shape;21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31550" y="912538"/>
            <a:ext cx="2880903" cy="1474412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9" name="Google Shape;219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61825" y="912538"/>
            <a:ext cx="2880903" cy="1474412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3787" y="2821850"/>
            <a:ext cx="3592575" cy="1806150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1" name="Google Shape;221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36375" y="2821850"/>
            <a:ext cx="3592575" cy="1806150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2" name="Google Shape;222;p29"/>
          <p:cNvSpPr txBox="1"/>
          <p:nvPr/>
        </p:nvSpPr>
        <p:spPr>
          <a:xfrm>
            <a:off x="459425" y="2421638"/>
            <a:ext cx="236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1981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9"/>
          <p:cNvSpPr txBox="1"/>
          <p:nvPr/>
        </p:nvSpPr>
        <p:spPr>
          <a:xfrm>
            <a:off x="3389700" y="2421638"/>
            <a:ext cx="236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1991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9"/>
          <p:cNvSpPr txBox="1"/>
          <p:nvPr/>
        </p:nvSpPr>
        <p:spPr>
          <a:xfrm>
            <a:off x="6319975" y="2421638"/>
            <a:ext cx="236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2001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9"/>
          <p:cNvSpPr txBox="1"/>
          <p:nvPr/>
        </p:nvSpPr>
        <p:spPr>
          <a:xfrm>
            <a:off x="1557763" y="4662663"/>
            <a:ext cx="236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2011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29"/>
          <p:cNvSpPr txBox="1"/>
          <p:nvPr/>
        </p:nvSpPr>
        <p:spPr>
          <a:xfrm>
            <a:off x="5150350" y="4662663"/>
            <a:ext cx="236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2021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Result</a:t>
            </a:r>
            <a:endParaRPr sz="2400"/>
          </a:p>
        </p:txBody>
      </p:sp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Google Shape;233;p30"/>
          <p:cNvPicPr preferRelativeResize="0"/>
          <p:nvPr/>
        </p:nvPicPr>
        <p:blipFill rotWithShape="1">
          <a:blip r:embed="rId3">
            <a:alphaModFix/>
          </a:blip>
          <a:srcRect b="7862" l="23909" r="4784" t="12954"/>
          <a:stretch/>
        </p:blipFill>
        <p:spPr>
          <a:xfrm>
            <a:off x="171825" y="1418200"/>
            <a:ext cx="4240619" cy="2665575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2166" y="1413300"/>
            <a:ext cx="4434208" cy="2675376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5" name="Google Shape;23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825" y="3413900"/>
            <a:ext cx="1378600" cy="669875"/>
          </a:xfrm>
          <a:prstGeom prst="rect">
            <a:avLst/>
          </a:prstGeom>
          <a:noFill/>
          <a:ln cap="flat" cmpd="sng" w="1905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6" name="Google Shape;236;p30"/>
          <p:cNvPicPr preferRelativeResize="0"/>
          <p:nvPr/>
        </p:nvPicPr>
        <p:blipFill rotWithShape="1">
          <a:blip r:embed="rId6">
            <a:alphaModFix/>
          </a:blip>
          <a:srcRect b="0" l="0" r="0" t="52638"/>
          <a:stretch/>
        </p:blipFill>
        <p:spPr>
          <a:xfrm>
            <a:off x="4532119" y="3430706"/>
            <a:ext cx="1354103" cy="657970"/>
          </a:xfrm>
          <a:prstGeom prst="rect">
            <a:avLst/>
          </a:prstGeom>
          <a:noFill/>
          <a:ln cap="flat" cmpd="sng" w="1905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7" name="Google Shape;237;p30"/>
          <p:cNvSpPr txBox="1"/>
          <p:nvPr/>
        </p:nvSpPr>
        <p:spPr>
          <a:xfrm>
            <a:off x="139575" y="1408375"/>
            <a:ext cx="121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1981</a:t>
            </a:r>
            <a:endParaRPr b="1" sz="1600">
              <a:solidFill>
                <a:srgbClr val="66666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38" name="Google Shape;238;p30"/>
          <p:cNvSpPr txBox="1"/>
          <p:nvPr/>
        </p:nvSpPr>
        <p:spPr>
          <a:xfrm>
            <a:off x="4532119" y="1422936"/>
            <a:ext cx="1193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1991</a:t>
            </a:r>
            <a:endParaRPr b="1" sz="1600">
              <a:solidFill>
                <a:srgbClr val="66666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Result</a:t>
            </a:r>
            <a:endParaRPr sz="2400"/>
          </a:p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b="553" l="0" r="0" t="2283"/>
          <a:stretch/>
        </p:blipFill>
        <p:spPr>
          <a:xfrm>
            <a:off x="171825" y="1408375"/>
            <a:ext cx="4240625" cy="2733625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6" name="Google Shape;246;p31"/>
          <p:cNvPicPr preferRelativeResize="0"/>
          <p:nvPr/>
        </p:nvPicPr>
        <p:blipFill rotWithShape="1">
          <a:blip r:embed="rId4">
            <a:alphaModFix/>
          </a:blip>
          <a:srcRect b="1969" l="0" r="0" t="1959"/>
          <a:stretch/>
        </p:blipFill>
        <p:spPr>
          <a:xfrm>
            <a:off x="4484150" y="1408377"/>
            <a:ext cx="4514473" cy="2723810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7" name="Google Shape;247;p31"/>
          <p:cNvPicPr preferRelativeResize="0"/>
          <p:nvPr/>
        </p:nvPicPr>
        <p:blipFill rotWithShape="1">
          <a:blip r:embed="rId5">
            <a:alphaModFix/>
          </a:blip>
          <a:srcRect b="0" l="-2340" r="2339" t="54136"/>
          <a:stretch/>
        </p:blipFill>
        <p:spPr>
          <a:xfrm>
            <a:off x="171825" y="3518375"/>
            <a:ext cx="1263200" cy="613800"/>
          </a:xfrm>
          <a:prstGeom prst="rect">
            <a:avLst/>
          </a:prstGeom>
          <a:noFill/>
          <a:ln cap="flat" cmpd="sng" w="1905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8" name="Google Shape;248;p31"/>
          <p:cNvPicPr preferRelativeResize="0"/>
          <p:nvPr/>
        </p:nvPicPr>
        <p:blipFill rotWithShape="1">
          <a:blip r:embed="rId6">
            <a:alphaModFix/>
          </a:blip>
          <a:srcRect b="0" l="0" r="0" t="55718"/>
          <a:stretch/>
        </p:blipFill>
        <p:spPr>
          <a:xfrm>
            <a:off x="4484150" y="3462300"/>
            <a:ext cx="1378599" cy="669875"/>
          </a:xfrm>
          <a:prstGeom prst="rect">
            <a:avLst/>
          </a:prstGeom>
          <a:noFill/>
          <a:ln cap="flat" cmpd="sng" w="1905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9" name="Google Shape;249;p31"/>
          <p:cNvSpPr txBox="1"/>
          <p:nvPr/>
        </p:nvSpPr>
        <p:spPr>
          <a:xfrm>
            <a:off x="139575" y="1408375"/>
            <a:ext cx="121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200</a:t>
            </a: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b="1" sz="1600">
              <a:solidFill>
                <a:srgbClr val="66666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4484150" y="1418200"/>
            <a:ext cx="121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201</a:t>
            </a: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b="1" sz="1600">
              <a:solidFill>
                <a:srgbClr val="66666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Result</a:t>
            </a:r>
            <a:endParaRPr sz="2600"/>
          </a:p>
        </p:txBody>
      </p:sp>
      <p:sp>
        <p:nvSpPr>
          <p:cNvPr id="256" name="Google Shape;256;p32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32"/>
          <p:cNvPicPr preferRelativeResize="0"/>
          <p:nvPr/>
        </p:nvPicPr>
        <p:blipFill rotWithShape="1">
          <a:blip r:embed="rId3">
            <a:alphaModFix/>
          </a:blip>
          <a:srcRect b="1399" l="0" r="0" t="1409"/>
          <a:stretch/>
        </p:blipFill>
        <p:spPr>
          <a:xfrm>
            <a:off x="175831" y="1387838"/>
            <a:ext cx="4967669" cy="2839617"/>
          </a:xfrm>
          <a:prstGeom prst="rect">
            <a:avLst/>
          </a:prstGeom>
          <a:noFill/>
          <a:ln cap="flat" cmpd="sng" w="28575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8" name="Google Shape;258;p32"/>
          <p:cNvPicPr preferRelativeResize="0"/>
          <p:nvPr/>
        </p:nvPicPr>
        <p:blipFill rotWithShape="1">
          <a:blip r:embed="rId4">
            <a:alphaModFix/>
          </a:blip>
          <a:srcRect b="0" l="4010" r="4010" t="0"/>
          <a:stretch/>
        </p:blipFill>
        <p:spPr>
          <a:xfrm>
            <a:off x="175825" y="3529106"/>
            <a:ext cx="1516994" cy="698356"/>
          </a:xfrm>
          <a:prstGeom prst="rect">
            <a:avLst/>
          </a:prstGeom>
          <a:noFill/>
          <a:ln cap="flat" cmpd="sng" w="1905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9" name="Google Shape;259;p32"/>
          <p:cNvSpPr txBox="1"/>
          <p:nvPr/>
        </p:nvSpPr>
        <p:spPr>
          <a:xfrm>
            <a:off x="175831" y="1398078"/>
            <a:ext cx="1336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  <a:latin typeface="Roboto Slab"/>
                <a:ea typeface="Roboto Slab"/>
                <a:cs typeface="Roboto Slab"/>
                <a:sym typeface="Roboto Slab"/>
              </a:rPr>
              <a:t>2021</a:t>
            </a:r>
            <a:endParaRPr b="1" sz="1600">
              <a:solidFill>
                <a:srgbClr val="66666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4950" y="1330850"/>
            <a:ext cx="3440950" cy="29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33"/>
          <p:cNvSpPr txBox="1"/>
          <p:nvPr>
            <p:ph idx="4294967295" type="body"/>
          </p:nvPr>
        </p:nvSpPr>
        <p:spPr>
          <a:xfrm>
            <a:off x="672100" y="1735113"/>
            <a:ext cx="3777600" cy="25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No completed dataset.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API no Standardized.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No documentation.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Missing station </a:t>
            </a:r>
            <a:r>
              <a:rPr lang="en" sz="1600"/>
              <a:t>o</a:t>
            </a:r>
            <a:r>
              <a:rPr lang="en" sz="1600"/>
              <a:t>ver the </a:t>
            </a:r>
            <a:r>
              <a:rPr lang="en" sz="1600"/>
              <a:t>y</a:t>
            </a:r>
            <a:r>
              <a:rPr lang="en" sz="1600"/>
              <a:t>ears.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We are not expert </a:t>
            </a:r>
            <a:r>
              <a:rPr lang="en" sz="1600"/>
              <a:t>in meteorologic.</a:t>
            </a:r>
            <a:endParaRPr sz="1600"/>
          </a:p>
        </p:txBody>
      </p:sp>
      <p:sp>
        <p:nvSpPr>
          <p:cNvPr id="267" name="Google Shape;267;p33"/>
          <p:cNvSpPr txBox="1"/>
          <p:nvPr>
            <p:ph idx="4294967295" type="body"/>
          </p:nvPr>
        </p:nvSpPr>
        <p:spPr>
          <a:xfrm>
            <a:off x="5242025" y="1631937"/>
            <a:ext cx="31209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Start with more </a:t>
            </a:r>
            <a:r>
              <a:rPr lang="en" sz="1600"/>
              <a:t>knowledge</a:t>
            </a:r>
            <a:r>
              <a:rPr lang="en" sz="1600"/>
              <a:t> about the weather.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More stations. 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◍"/>
            </a:pPr>
            <a:r>
              <a:rPr lang="en" sz="1600"/>
              <a:t>More years. </a:t>
            </a:r>
            <a:endParaRPr sz="1600"/>
          </a:p>
        </p:txBody>
      </p:sp>
      <p:sp>
        <p:nvSpPr>
          <p:cNvPr id="268" name="Google Shape;268;p33"/>
          <p:cNvSpPr txBox="1"/>
          <p:nvPr>
            <p:ph idx="4294967295" type="title"/>
          </p:nvPr>
        </p:nvSpPr>
        <p:spPr>
          <a:xfrm>
            <a:off x="732300" y="722213"/>
            <a:ext cx="31209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</a:t>
            </a:r>
            <a:endParaRPr/>
          </a:p>
        </p:txBody>
      </p:sp>
      <p:sp>
        <p:nvSpPr>
          <p:cNvPr id="269" name="Google Shape;269;p33"/>
          <p:cNvSpPr txBox="1"/>
          <p:nvPr>
            <p:ph idx="4294967295" type="title"/>
          </p:nvPr>
        </p:nvSpPr>
        <p:spPr>
          <a:xfrm>
            <a:off x="5242025" y="722213"/>
            <a:ext cx="31209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E9E9E"/>
                </a:solidFill>
              </a:rPr>
              <a:t>Conclusions</a:t>
            </a:r>
            <a:endParaRPr sz="2400">
              <a:solidFill>
                <a:srgbClr val="9E9E9E"/>
              </a:solidFill>
            </a:endParaRPr>
          </a:p>
        </p:txBody>
      </p:sp>
      <p:sp>
        <p:nvSpPr>
          <p:cNvPr id="275" name="Google Shape;275;p34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34"/>
          <p:cNvSpPr txBox="1"/>
          <p:nvPr/>
        </p:nvSpPr>
        <p:spPr>
          <a:xfrm>
            <a:off x="2224800" y="1712150"/>
            <a:ext cx="69192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 Slab"/>
              <a:buChar char="➔"/>
            </a:pPr>
            <a:r>
              <a:rPr lang="en" sz="1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We cannot answer the </a:t>
            </a:r>
            <a:r>
              <a:rPr lang="en" sz="1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first</a:t>
            </a:r>
            <a:r>
              <a:rPr lang="en" sz="1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 question.</a:t>
            </a:r>
            <a:endParaRPr sz="16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 Slab"/>
              <a:buChar char="➔"/>
            </a:pPr>
            <a:r>
              <a:rPr lang="en" sz="1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Our model would improve with more data and time.</a:t>
            </a:r>
            <a:endParaRPr sz="16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 Slab"/>
              <a:buChar char="➔"/>
            </a:pPr>
            <a:r>
              <a:rPr lang="en" sz="1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Clustering similar to the reality.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7" name="Google Shape;277;p34"/>
          <p:cNvGrpSpPr/>
          <p:nvPr/>
        </p:nvGrpSpPr>
        <p:grpSpPr>
          <a:xfrm>
            <a:off x="1420475" y="2443586"/>
            <a:ext cx="557162" cy="445734"/>
            <a:chOff x="4607809" y="5664627"/>
            <a:chExt cx="742883" cy="594312"/>
          </a:xfrm>
        </p:grpSpPr>
        <p:sp>
          <p:nvSpPr>
            <p:cNvPr id="278" name="Google Shape;278;p34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6" name="Google Shape;286;p34"/>
          <p:cNvSpPr/>
          <p:nvPr/>
        </p:nvSpPr>
        <p:spPr>
          <a:xfrm>
            <a:off x="1527529" y="1839501"/>
            <a:ext cx="343053" cy="343032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1503030" y="3228732"/>
            <a:ext cx="392042" cy="392021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idx="4294967295" type="ctrTitle"/>
          </p:nvPr>
        </p:nvSpPr>
        <p:spPr>
          <a:xfrm>
            <a:off x="166000" y="1621638"/>
            <a:ext cx="6593700" cy="72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solidFill>
                  <a:schemeClr val="lt1"/>
                </a:solidFill>
              </a:rPr>
              <a:t>Thanks!</a:t>
            </a:r>
            <a:endParaRPr b="0" sz="4800">
              <a:solidFill>
                <a:schemeClr val="lt1"/>
              </a:solidFill>
            </a:endParaRPr>
          </a:p>
        </p:txBody>
      </p:sp>
      <p:sp>
        <p:nvSpPr>
          <p:cNvPr id="293" name="Google Shape;293;p35"/>
          <p:cNvSpPr txBox="1"/>
          <p:nvPr>
            <p:ph idx="4294967295" type="subTitle"/>
          </p:nvPr>
        </p:nvSpPr>
        <p:spPr>
          <a:xfrm>
            <a:off x="166000" y="2477213"/>
            <a:ext cx="6593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Any questions?</a:t>
            </a:r>
            <a:endParaRPr b="1" sz="44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94" name="Google Shape;294;p35"/>
          <p:cNvSpPr txBox="1"/>
          <p:nvPr>
            <p:ph idx="12" type="sldNum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5" name="Google Shape;29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750" y="1482438"/>
            <a:ext cx="4013850" cy="21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2327275" y="758875"/>
            <a:ext cx="61533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Index</a:t>
            </a:r>
            <a:endParaRPr sz="3400"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1893075" y="1485775"/>
            <a:ext cx="6750900" cy="3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Initial question</a:t>
            </a:r>
            <a:endParaRPr b="1" sz="20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Find data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Data integration and manipulation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Clustering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Analysis and results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Problem Encountered and Improvements 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 sz="2000"/>
              <a:t>Conclusions</a:t>
            </a:r>
            <a:endParaRPr sz="2000"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691302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630000" y="2360825"/>
            <a:ext cx="77388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Roboto Slab"/>
                <a:ea typeface="Roboto Slab"/>
                <a:cs typeface="Roboto Slab"/>
                <a:sym typeface="Roboto Slab"/>
              </a:rPr>
              <a:t>Has climate change affected the climate classification in Spain?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can we measure the weather?</a:t>
            </a:r>
            <a:endParaRPr sz="2400"/>
          </a:p>
        </p:txBody>
      </p:sp>
      <p:sp>
        <p:nvSpPr>
          <p:cNvPr id="133" name="Google Shape;133;p23"/>
          <p:cNvSpPr/>
          <p:nvPr/>
        </p:nvSpPr>
        <p:spPr>
          <a:xfrm>
            <a:off x="4443414" y="1550100"/>
            <a:ext cx="2085600" cy="2043300"/>
          </a:xfrm>
          <a:prstGeom prst="ellipse">
            <a:avLst/>
          </a:prstGeom>
          <a:solidFill>
            <a:srgbClr val="539EB9">
              <a:alpha val="8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Wind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704663" y="1550100"/>
            <a:ext cx="2085600" cy="2043300"/>
          </a:xfrm>
          <a:prstGeom prst="ellipse">
            <a:avLst/>
          </a:prstGeom>
          <a:solidFill>
            <a:srgbClr val="8EC641">
              <a:alpha val="84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6353731" y="1550100"/>
            <a:ext cx="2085600" cy="2043300"/>
          </a:xfrm>
          <a:prstGeom prst="ellipse">
            <a:avLst/>
          </a:prstGeom>
          <a:solidFill>
            <a:srgbClr val="689EE1">
              <a:alpha val="8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Rainfall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2544888" y="1550100"/>
            <a:ext cx="2085600" cy="20433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Snowfall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675" y="1414325"/>
            <a:ext cx="2327924" cy="872275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4822" y="2929537"/>
            <a:ext cx="2172508" cy="1222024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050" y="1414326"/>
            <a:ext cx="2010948" cy="872271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70400" y="2974975"/>
            <a:ext cx="1832274" cy="1222032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47" name="Google Shape;147;p24"/>
          <p:cNvPicPr preferRelativeResize="0"/>
          <p:nvPr/>
        </p:nvPicPr>
        <p:blipFill rotWithShape="1">
          <a:blip r:embed="rId7">
            <a:alphaModFix/>
          </a:blip>
          <a:srcRect b="17811" l="0" r="0" t="21022"/>
          <a:stretch/>
        </p:blipFill>
        <p:spPr>
          <a:xfrm>
            <a:off x="6316275" y="1414325"/>
            <a:ext cx="2092040" cy="872275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148" name="Google Shape;148;p24"/>
          <p:cNvSpPr txBox="1"/>
          <p:nvPr/>
        </p:nvSpPr>
        <p:spPr>
          <a:xfrm>
            <a:off x="398350" y="2387100"/>
            <a:ext cx="23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Scripting to process data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3291713" y="2387100"/>
            <a:ext cx="23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Process in 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6185100" y="2387100"/>
            <a:ext cx="23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API Data source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1309338" y="4270150"/>
            <a:ext cx="23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source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4893875" y="4270150"/>
            <a:ext cx="23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Visualization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 txBox="1"/>
          <p:nvPr>
            <p:ph type="title"/>
          </p:nvPr>
        </p:nvSpPr>
        <p:spPr>
          <a:xfrm>
            <a:off x="570050" y="282251"/>
            <a:ext cx="8075700" cy="44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Tools used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 integration and manipulation</a:t>
            </a:r>
            <a:endParaRPr sz="2400"/>
          </a:p>
        </p:txBody>
      </p:sp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5"/>
          <p:cNvSpPr/>
          <p:nvPr/>
        </p:nvSpPr>
        <p:spPr>
          <a:xfrm>
            <a:off x="0" y="2371025"/>
            <a:ext cx="902208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5"/>
          <p:cNvSpPr/>
          <p:nvPr/>
        </p:nvSpPr>
        <p:spPr>
          <a:xfrm>
            <a:off x="0" y="2371025"/>
            <a:ext cx="902208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5"/>
          <p:cNvSpPr/>
          <p:nvPr/>
        </p:nvSpPr>
        <p:spPr>
          <a:xfrm rot="8100000">
            <a:off x="1855667" y="1772729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/>
          <p:nvPr/>
        </p:nvSpPr>
        <p:spPr>
          <a:xfrm>
            <a:off x="195598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5"/>
          <p:cNvSpPr/>
          <p:nvPr/>
        </p:nvSpPr>
        <p:spPr>
          <a:xfrm rot="8100000">
            <a:off x="3883742" y="1772729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3984064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5"/>
          <p:cNvSpPr/>
          <p:nvPr/>
        </p:nvSpPr>
        <p:spPr>
          <a:xfrm rot="8100000">
            <a:off x="5911817" y="1772729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601213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5"/>
          <p:cNvSpPr/>
          <p:nvPr/>
        </p:nvSpPr>
        <p:spPr>
          <a:xfrm rot="-2700000">
            <a:off x="6950142" y="3645628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/>
          <p:nvPr/>
        </p:nvSpPr>
        <p:spPr>
          <a:xfrm flipH="1">
            <a:off x="705046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5"/>
          <p:cNvSpPr/>
          <p:nvPr/>
        </p:nvSpPr>
        <p:spPr>
          <a:xfrm rot="-2700000">
            <a:off x="4922067" y="3645628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/>
          <p:nvPr/>
        </p:nvSpPr>
        <p:spPr>
          <a:xfrm flipH="1">
            <a:off x="5022389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5"/>
          <p:cNvSpPr/>
          <p:nvPr/>
        </p:nvSpPr>
        <p:spPr>
          <a:xfrm rot="-2700000">
            <a:off x="2893992" y="3645628"/>
            <a:ext cx="334744" cy="334744"/>
          </a:xfrm>
          <a:prstGeom prst="teardrop">
            <a:avLst>
              <a:gd fmla="val 10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 flipH="1">
            <a:off x="299431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Api request to AEMET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3407925" y="1067600"/>
            <a:ext cx="12864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Selection of the </a:t>
            </a: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attributes</a:t>
            </a: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we want 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5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Missing value Handler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Storage</a:t>
            </a: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transform into JSON format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Cleansing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Normalization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Steps</a:t>
            </a:r>
            <a:endParaRPr sz="2400"/>
          </a:p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25" y="790676"/>
            <a:ext cx="2853625" cy="354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 txBox="1"/>
          <p:nvPr/>
        </p:nvSpPr>
        <p:spPr>
          <a:xfrm>
            <a:off x="211900" y="4332625"/>
            <a:ext cx="2707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List of stations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8" name="Google Shape;18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4258" y="790676"/>
            <a:ext cx="2635480" cy="354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3072000" y="43326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Information by days for each station in a year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6"/>
          <p:cNvSpPr/>
          <p:nvPr/>
        </p:nvSpPr>
        <p:spPr>
          <a:xfrm>
            <a:off x="2849950" y="2123900"/>
            <a:ext cx="610800" cy="354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4850" y="907512"/>
            <a:ext cx="2899200" cy="332847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/>
          <p:nvPr/>
        </p:nvSpPr>
        <p:spPr>
          <a:xfrm>
            <a:off x="5580875" y="2123900"/>
            <a:ext cx="610800" cy="354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/>
        </p:nvSpPr>
        <p:spPr>
          <a:xfrm>
            <a:off x="5994450" y="43528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Unified data for each station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Final Dataset</a:t>
            </a:r>
            <a:endParaRPr sz="2400"/>
          </a:p>
        </p:txBody>
      </p:sp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12" y="1260237"/>
            <a:ext cx="8630374" cy="262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Choosing the Optimal Number of Clusters</a:t>
            </a:r>
            <a:endParaRPr sz="2400"/>
          </a:p>
        </p:txBody>
      </p:sp>
      <p:sp>
        <p:nvSpPr>
          <p:cNvPr id="206" name="Google Shape;206;p28"/>
          <p:cNvSpPr txBox="1"/>
          <p:nvPr>
            <p:ph idx="12" type="sldNum"/>
          </p:nvPr>
        </p:nvSpPr>
        <p:spPr>
          <a:xfrm>
            <a:off x="8691300" y="4749894"/>
            <a:ext cx="452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00" y="1538925"/>
            <a:ext cx="4326058" cy="2214025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550" y="1560547"/>
            <a:ext cx="4241549" cy="2214028"/>
          </a:xfrm>
          <a:prstGeom prst="rect">
            <a:avLst/>
          </a:prstGeom>
          <a:noFill/>
          <a:ln cap="flat" cmpd="sng" w="38100">
            <a:solidFill>
              <a:srgbClr val="8EC64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9" name="Google Shape;209;p28"/>
          <p:cNvSpPr txBox="1"/>
          <p:nvPr/>
        </p:nvSpPr>
        <p:spPr>
          <a:xfrm>
            <a:off x="1004275" y="3844050"/>
            <a:ext cx="2707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Sum of withins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8"/>
          <p:cNvSpPr txBox="1"/>
          <p:nvPr/>
        </p:nvSpPr>
        <p:spPr>
          <a:xfrm>
            <a:off x="5459575" y="3844050"/>
            <a:ext cx="2707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Average silhouette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iel template">
  <a:themeElements>
    <a:clrScheme name="Custom 347">
      <a:dk1>
        <a:srgbClr val="666666"/>
      </a:dk1>
      <a:lt1>
        <a:srgbClr val="FFFFFF"/>
      </a:lt1>
      <a:dk2>
        <a:srgbClr val="004430"/>
      </a:dk2>
      <a:lt2>
        <a:srgbClr val="DAE2E6"/>
      </a:lt2>
      <a:accent1>
        <a:srgbClr val="8EC641"/>
      </a:accent1>
      <a:accent2>
        <a:srgbClr val="004430"/>
      </a:accent2>
      <a:accent3>
        <a:srgbClr val="539EB9"/>
      </a:accent3>
      <a:accent4>
        <a:srgbClr val="689EE1"/>
      </a:accent4>
      <a:accent5>
        <a:srgbClr val="999999"/>
      </a:accent5>
      <a:accent6>
        <a:srgbClr val="779B91"/>
      </a:accent6>
      <a:hlink>
        <a:srgbClr val="689EE1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